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Medium"/>
      <p:regular r:id="rId13"/>
    </p:embeddedFont>
    <p:embeddedFont>
      <p:font typeface="Source Sans 3" panose="020B0303030403020204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4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77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0738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CF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376637" y="360837"/>
            <a:ext cx="4594374" cy="453810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1"/>
          <p:cNvSpPr/>
          <p:nvPr/>
        </p:nvSpPr>
        <p:spPr>
          <a:xfrm>
            <a:off x="490456" y="360837"/>
            <a:ext cx="3548482" cy="532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ПРОЕКТ 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НАУЧНО-ПЕДАГОГИЧЕСК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ОГО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ЭКСПЕРИМЕНТ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467716" y="1191146"/>
            <a:ext cx="4722763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Интеграция кастомизированного ИИ-ассистента в обучение иноязычной лексике</a:t>
            </a:r>
            <a:endParaRPr lang="en-US" sz="2750" dirty="0"/>
          </a:p>
        </p:txBody>
      </p:sp>
      <p:sp>
        <p:nvSpPr>
          <p:cNvPr id="7" name="Text 3"/>
          <p:cNvSpPr/>
          <p:nvPr/>
        </p:nvSpPr>
        <p:spPr>
          <a:xfrm>
            <a:off x="428640" y="3124226"/>
            <a:ext cx="5880531" cy="607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Решение задач научно-профессионального взаимодействия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на иностранном языке 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через персонализированные цифровые инструменты</a:t>
            </a:r>
            <a:endParaRPr lang="en-US" sz="1400" dirty="0"/>
          </a:p>
        </p:txBody>
      </p:sp>
      <p:pic>
        <p:nvPicPr>
          <p:cNvPr id="12" name="Google Shape;163;p25">
            <a:extLst>
              <a:ext uri="{FF2B5EF4-FFF2-40B4-BE49-F238E27FC236}">
                <a16:creationId xmlns:a16="http://schemas.microsoft.com/office/drawing/2014/main" id="{005351FF-F523-D3C7-28A0-019B4D6815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5840" y="189412"/>
            <a:ext cx="2415381" cy="145536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435001-CCA5-0941-E2C0-9510A7D965DC}"/>
              </a:ext>
            </a:extLst>
          </p:cNvPr>
          <p:cNvSpPr txBox="1"/>
          <p:nvPr/>
        </p:nvSpPr>
        <p:spPr>
          <a:xfrm>
            <a:off x="239943" y="4043999"/>
            <a:ext cx="41200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М. П. Землянова,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к.пед.н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., доцент, доцент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ЦИЯиКТ</a:t>
            </a:r>
            <a:endParaRPr lang="ru-RU" sz="1400" dirty="0">
              <a:solidFill>
                <a:srgbClr val="2B4150"/>
              </a:solidFill>
              <a:latin typeface="Source Sans 3" pitchFamily="34" charset="0"/>
            </a:endParaRPr>
          </a:p>
          <a:p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О. В. Козлова,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к.пед.н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., доцент, доцент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ЦИЯиКТ</a:t>
            </a:r>
            <a:endParaRPr lang="ru-RU" sz="1400" dirty="0">
              <a:solidFill>
                <a:srgbClr val="2B4150"/>
              </a:solidFill>
              <a:latin typeface="Source Sans 3" pitchFamily="34" charset="0"/>
            </a:endParaRPr>
          </a:p>
          <a:p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О. П. Лазарева,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к.фил.н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</a:rPr>
              <a:t>, доцент, доцент </a:t>
            </a:r>
            <a:r>
              <a:rPr lang="ru-RU" sz="1400" dirty="0" err="1">
                <a:solidFill>
                  <a:srgbClr val="2B4150"/>
                </a:solidFill>
                <a:latin typeface="Source Sans 3" pitchFamily="34" charset="0"/>
              </a:rPr>
              <a:t>ЦИЯиКТ</a:t>
            </a:r>
            <a:endParaRPr lang="ru-RU" sz="1400" dirty="0">
              <a:solidFill>
                <a:srgbClr val="2B4150"/>
              </a:solidFill>
              <a:latin typeface="Source Sans 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77421" y="310678"/>
            <a:ext cx="2875075" cy="345992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851322" y="357930"/>
            <a:ext cx="2074515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ПРОСТРАНСТВО ЭКСПЕРИМЕНТА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027879" y="256496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Контекст и целевая аудитория</a:t>
            </a:r>
            <a:endParaRPr lang="en-US" sz="2750" dirty="0"/>
          </a:p>
        </p:txBody>
      </p:sp>
      <p:sp>
        <p:nvSpPr>
          <p:cNvPr id="6" name="Shape 3"/>
          <p:cNvSpPr/>
          <p:nvPr/>
        </p:nvSpPr>
        <p:spPr>
          <a:xfrm>
            <a:off x="1679422" y="1469594"/>
            <a:ext cx="2290465" cy="1497285"/>
          </a:xfrm>
          <a:prstGeom prst="roundRect">
            <a:avLst>
              <a:gd name="adj" fmla="val 1420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863373" y="1610471"/>
            <a:ext cx="192256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Уровень образования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949765" y="1931316"/>
            <a:ext cx="200694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Специальное высшее образование (СпецВО), неязыковые направления подготовки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826284" y="1435102"/>
            <a:ext cx="2290539" cy="1497285"/>
          </a:xfrm>
          <a:prstGeom prst="roundRect">
            <a:avLst>
              <a:gd name="adj" fmla="val 1420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5194548" y="161047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Дисциплина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043597" y="2021521"/>
            <a:ext cx="20070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«Иностранный язык в профессиональной коммуникации»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327856" y="3562351"/>
            <a:ext cx="4722763" cy="1270471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3685989" y="361993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Целевая аудитория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527325" y="3996886"/>
            <a:ext cx="4439245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Студенты с низким уровнем владения иностранным языком, испытывающие трудности с извлечением и усвоением профессиональной лексики из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аутентичных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ru-RU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научно-профессиональных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текстов</a:t>
            </a:r>
            <a:endParaRPr lang="en-US" sz="1100" dirty="0"/>
          </a:p>
        </p:txBody>
      </p:sp>
      <p:pic>
        <p:nvPicPr>
          <p:cNvPr id="15" name="Google Shape;159;p25" title="мозаика 2.png">
            <a:extLst>
              <a:ext uri="{FF2B5EF4-FFF2-40B4-BE49-F238E27FC236}">
                <a16:creationId xmlns:a16="http://schemas.microsoft.com/office/drawing/2014/main" id="{7BF22A5D-F3B1-730E-F4BD-CB1910DF99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45755" y="5"/>
            <a:ext cx="7984197" cy="12193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611684"/>
            <a:ext cx="913507" cy="266402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581174" y="654174"/>
            <a:ext cx="1200596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АНАЛИЗ КУРСА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934789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«Иностранный язык для академических целей»: ревизия результатов и форматов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175123"/>
            <a:ext cx="27085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Планируемые результаты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538338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Студент способен читать аутентичные научные тексты, выделять ключевую профессиональную лексику и использовать её в устной и письменной коммуникации.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96119" y="3360539"/>
            <a:ext cx="241600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Текущая деятельность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96119" y="3723754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Чтение текстов, составление глоссариев, написание эссе и аннотаций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47605" y="2033364"/>
            <a:ext cx="4107135" cy="2498378"/>
          </a:xfrm>
          <a:prstGeom prst="roundRect">
            <a:avLst>
              <a:gd name="adj" fmla="val 851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789363" y="2175123"/>
            <a:ext cx="281999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Ключевые проблемы курса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789363" y="2538338"/>
            <a:ext cx="3823618" cy="12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Статичность учебных материалов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Отсутствие персонализированной поддержки при работе с научно-профессиональными текстами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Высокая трудоёмкость ручного составления глоссариев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Механическое переписывание без понимания контекста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0182" y="424458"/>
            <a:ext cx="868933" cy="187375"/>
          </a:xfrm>
          <a:prstGeom prst="roundRect">
            <a:avLst>
              <a:gd name="adj" fmla="val 6668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1047378" y="460400"/>
            <a:ext cx="1191741" cy="115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6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ПРОБЛЕМНОЕ ПОЛЕ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980182" y="642342"/>
            <a:ext cx="5589315" cy="325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Противоречия, требующие разрешения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82" y="1168301"/>
            <a:ext cx="3464793" cy="34647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03638" y="2133154"/>
            <a:ext cx="182589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Центральный вопрос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703638" y="2372246"/>
            <a:ext cx="3464793" cy="5777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Как создать эффективные педагогические «леса» (scaffolding), которые позволят студентам с низким уровнем иностранного языка работать с реальными научными текстами — </a:t>
            </a:r>
            <a:r>
              <a:rPr lang="en-US" sz="8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 упрощая сами тексты</a:t>
            </a:r>
            <a:r>
              <a:rPr lang="en-US" sz="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а адаптируя процесс извлечения из них знаний?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703638" y="3035945"/>
            <a:ext cx="3464793" cy="622771"/>
          </a:xfrm>
          <a:prstGeom prst="roundRect">
            <a:avLst>
              <a:gd name="adj" fmla="val 2508"/>
            </a:avLst>
          </a:prstGeom>
          <a:solidFill>
            <a:srgbClr val="C9DDE9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44" y="3174876"/>
            <a:ext cx="130076" cy="1041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41925" y="3130674"/>
            <a:ext cx="3022402" cy="433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Ключевая проблема</a:t>
            </a:r>
            <a:r>
              <a:rPr lang="en-US" sz="8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высокая когнитивная нагрузка ведёт к формальному выполнению заданий без развития коммуникативной компетенции.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19159" y="259409"/>
            <a:ext cx="2696399" cy="560398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1481545" y="448897"/>
            <a:ext cx="1571625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ТЕОРЕТИЧЕСКАЯ БАЗА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392125" y="131519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Концептуализация исследования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1481545" y="2571749"/>
            <a:ext cx="7021324" cy="1043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Проект опирается на три ключевые </a:t>
            </a:r>
            <a:r>
              <a:rPr lang="ru-RU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психолого-педагогические </a:t>
            </a:r>
            <a:r>
              <a:rPr lang="en-US" sz="14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теории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образующие единую методологическую рамку для проектирования ИИ-ассистента.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977726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585936" y="1024979"/>
            <a:ext cx="201513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ТЕОРЕТИЧЕСКАЯ БАЗА · ЧАСТЬ I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310357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Когнитивная нагрузка и педагогические «леса»</a:t>
            </a:r>
            <a:endParaRPr lang="en-US" sz="2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69" y="2408932"/>
            <a:ext cx="4024015" cy="17568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14077" y="2569741"/>
            <a:ext cx="3626197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Теория когнитивной нагрузки (Дж. Свеллер)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ИИ-ассистент берёт на себя рутинную нагрузку (поиск слов, определение части речи), </a:t>
            </a: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снижая внешнюю когнитивную нагрузку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Студент направляет ресурсы на понимание смысла статьи и связей между понятиями.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3792" y="2408932"/>
            <a:ext cx="4024089" cy="175684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60801" y="2569741"/>
            <a:ext cx="3626272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Теория «Педагогических лесов» (Л. Выготский, Дж. Брунер)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4860801" y="3097709"/>
            <a:ext cx="362627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ИИ-ассистент выступает в роли помощника, предоставляя </a:t>
            </a: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временную, дозированную поддержку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(выделение лексики, примеры), которая постепенно убирается по мере роста компетенции студента.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88231"/>
            <a:ext cx="1767334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585936" y="535484"/>
            <a:ext cx="2044898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ТЕОРЕТИЧЕСКАЯ БАЗА · ЧАСТЬ II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820862"/>
            <a:ext cx="837173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Методика обучения лексике: пять концепций</a:t>
            </a:r>
            <a:endParaRPr lang="en-US" sz="2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476449"/>
            <a:ext cx="283518" cy="28351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96119" y="193714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П.Я. Гальперин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96119" y="2243658"/>
            <a:ext cx="398725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Поэтапное формирование умственных действий: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от материализованной формы (глоссарии с ИИ) к автоматизированному использованию лексики.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553" y="1476449"/>
            <a:ext cx="283518" cy="28351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60553" y="193714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А.Н. Леонтьев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4660553" y="2243658"/>
            <a:ext cx="3987329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33000"/>
              </a:lnSpc>
            </a:pP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Деятельностный подход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</a:t>
            </a:r>
            <a:r>
              <a:rPr lang="ru-RU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ИИ-ассистент обеспечивает не механическое запоминание лексики, а 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включение лексики в профессионально значимую деятельность через реальные научные статьи.</a:t>
            </a:r>
            <a:endParaRPr lang="en-US" sz="1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207618"/>
            <a:ext cx="283518" cy="28351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6119" y="3668316"/>
            <a:ext cx="190388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Шатилов, Щукин, Бим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496119" y="3974827"/>
            <a:ext cx="398725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Принципы отбора лексики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частотность, тематическая связанность, профессиональная направленность, постепенное усложнение.</a:t>
            </a:r>
            <a:endParaRPr lang="en-US" sz="11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0553" y="3207618"/>
            <a:ext cx="283518" cy="28351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660553" y="366831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P. Nation, M. Lewis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4660553" y="3974827"/>
            <a:ext cx="3987329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Контекстуализированное усвоение и лексический подход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изучение «чанков» из аутентичных текстов с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персонализированной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поддержкой</a:t>
            </a:r>
            <a:r>
              <a:rPr lang="ru-RU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ИИ-ассистента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833407" y="203332"/>
            <a:ext cx="2705545" cy="406268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2926073" y="245823"/>
            <a:ext cx="2036192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ИССЛЕДОВАТЕЛЬСКИЙ ВОПРОС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938664" y="947738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Перевод проблемы в исследовательский вопрос</a:t>
            </a:r>
            <a:endParaRPr lang="en-US" sz="2750" dirty="0"/>
          </a:p>
        </p:txBody>
      </p:sp>
      <p:sp>
        <p:nvSpPr>
          <p:cNvPr id="6" name="Shape 3"/>
          <p:cNvSpPr/>
          <p:nvPr/>
        </p:nvSpPr>
        <p:spPr>
          <a:xfrm>
            <a:off x="1823050" y="2066447"/>
            <a:ext cx="19050" cy="1453009"/>
          </a:xfrm>
          <a:prstGeom prst="roundRect">
            <a:avLst>
              <a:gd name="adj" fmla="val 60000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2214327" y="2066446"/>
            <a:ext cx="5239478" cy="1895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Как использование кастомизированного ИИ-ассистента с функциями </a:t>
            </a:r>
            <a:r>
              <a:rPr lang="en-US" sz="1400" b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автоматизированного извлечения, смысловой группировки и контекстуализации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профессиональной лексики влияет на скорость и качество её усвоения студентами с низким уровнем владения языком и снижает ли внешнюю когнитивную нагрузку?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746001"/>
            <a:ext cx="69807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585936" y="793254"/>
            <a:ext cx="97564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ГИПОТЕЗА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078632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Ожидаемые эффекты интеграции ИИ-ассистента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2177207"/>
            <a:ext cx="4107135" cy="2220218"/>
          </a:xfrm>
          <a:prstGeom prst="roundRect">
            <a:avLst>
              <a:gd name="adj" fmla="val 958"/>
            </a:avLst>
          </a:prstGeom>
          <a:solidFill>
            <a:srgbClr val="325F7B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535781" y="2318965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Основная гипотеза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35781" y="2682180"/>
            <a:ext cx="382361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Интеграция ИИ-ассистента, обеспечивающего автоматизированное извлечение, смысловую группировку и контекстуализацию профессиональной лексики, </a:t>
            </a:r>
            <a:r>
              <a:rPr lang="en-US" sz="11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статистически значимо повысит</a:t>
            </a: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показатели сформированности лексических навыков и </a:t>
            </a:r>
            <a:r>
              <a:rPr lang="en-US" sz="11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снизит внешнюю когнитивную нагрузку</a:t>
            </a: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у студентов СпецВО с низким уровнем владения языком.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49701" y="2318965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749701" y="2699891"/>
            <a:ext cx="3902943" cy="1006376"/>
          </a:xfrm>
          <a:prstGeom prst="roundRect">
            <a:avLst>
              <a:gd name="adj" fmla="val 2113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60" y="2905423"/>
            <a:ext cx="177180" cy="141759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210398" y="2862858"/>
            <a:ext cx="330048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Проверка гипотезы предполагает сравнение экспериментальной и контрольной групп с применением статистических критериев.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38721" y="404738"/>
            <a:ext cx="903759" cy="149796"/>
          </a:xfrm>
          <a:prstGeom prst="roundRect">
            <a:avLst>
              <a:gd name="adj" fmla="val 7275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1493193" y="431974"/>
            <a:ext cx="1252017" cy="95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5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ДИЗАЙН ЭКСПЕРИМЕНТА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1438721" y="577751"/>
            <a:ext cx="5091708" cy="283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Организация работы: этапы и процедуры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21" y="948705"/>
            <a:ext cx="6266557" cy="2472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413546" y="1804893"/>
            <a:ext cx="1246624" cy="16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Диагностика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2413546" y="2022746"/>
            <a:ext cx="1246624" cy="445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Входный лексический тест и чтение, самооценка уровня когнитивной нагрузки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3963393" y="1790288"/>
            <a:ext cx="1246625" cy="16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Формативная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963393" y="2008141"/>
            <a:ext cx="1246625" cy="556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Работа с 4–5 профессиональными статьями: КГ без ИИ-ассистента, ЭГ с ИИ-ассистентом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531332" y="1804893"/>
            <a:ext cx="1246625" cy="16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Контроль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531332" y="2022746"/>
            <a:ext cx="1246625" cy="333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5000"/>
              </a:lnSpc>
              <a:buNone/>
            </a:pPr>
            <a:r>
              <a:rPr lang="en-US" sz="8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Финальный тест на новом тексте, </a:t>
            </a:r>
            <a:r>
              <a:rPr lang="en-US" sz="85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аннотации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438721" y="3486299"/>
            <a:ext cx="6723757" cy="119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7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Выборка: 2 академические группы СпецВО — экспериментальная (ЭГ) и контрольная (КГ), работающие с одними и теми же профессиональными статьями.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1438721" y="3728963"/>
            <a:ext cx="1836539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Контрольная группа (КГ)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438721" y="3928988"/>
            <a:ext cx="3022550" cy="23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7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Читает статью, выделяет незнакомые слова вручную, ищет перевод в словарях, составляет глоссарий в Word/Excel.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4687491" y="3728963"/>
            <a:ext cx="2233910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Экспериментальная группа (ЭГ)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687491" y="3928988"/>
            <a:ext cx="3022550" cy="357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7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Загружает PDF в ИИ-ассистента: «Выдели топ-15 терминов», «Сгруппируй по темам», «Покажи примеры из текста и других статей», «Предложи упражнения для отработки».</a:t>
            </a:r>
            <a:endParaRPr lang="en-US" sz="700" dirty="0"/>
          </a:p>
        </p:txBody>
      </p:sp>
      <p:sp>
        <p:nvSpPr>
          <p:cNvPr id="17" name="Shape 14"/>
          <p:cNvSpPr/>
          <p:nvPr/>
        </p:nvSpPr>
        <p:spPr>
          <a:xfrm>
            <a:off x="1438721" y="4404122"/>
            <a:ext cx="6266557" cy="269156"/>
          </a:xfrm>
          <a:prstGeom prst="roundRect">
            <a:avLst>
              <a:gd name="adj" fmla="val 5061"/>
            </a:avLst>
          </a:prstGeom>
          <a:solidFill>
            <a:srgbClr val="C9DDE9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507" y="4519092"/>
            <a:ext cx="113481" cy="9078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733773" y="4479131"/>
            <a:ext cx="6337920" cy="119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Обработка данных:</a:t>
            </a:r>
            <a:r>
              <a:rPr lang="en-US" sz="7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T-критерий Стьюдента (или U-критерий Манна–Уитни) для сравнения прироста знаний; контент-анализ письменных работ.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721</Words>
  <Application>Microsoft Macintosh PowerPoint</Application>
  <PresentationFormat>Экран (16:9)</PresentationFormat>
  <Paragraphs>81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Source Sans 3</vt:lpstr>
      <vt:lpstr>MuseoModerno Medium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Мария Землянова</cp:lastModifiedBy>
  <cp:revision>6</cp:revision>
  <dcterms:created xsi:type="dcterms:W3CDTF">2026-06-17T07:21:09Z</dcterms:created>
  <dcterms:modified xsi:type="dcterms:W3CDTF">2026-06-18T06:53:11Z</dcterms:modified>
</cp:coreProperties>
</file>